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7"/>
  </p:notesMasterIdLst>
  <p:handoutMasterIdLst>
    <p:handoutMasterId r:id="rId48"/>
  </p:handoutMasterIdLst>
  <p:sldIdLst>
    <p:sldId id="603" r:id="rId8"/>
    <p:sldId id="2340" r:id="rId9"/>
    <p:sldId id="739" r:id="rId10"/>
    <p:sldId id="2594" r:id="rId11"/>
    <p:sldId id="2585" r:id="rId12"/>
    <p:sldId id="2492" r:id="rId13"/>
    <p:sldId id="2587" r:id="rId14"/>
    <p:sldId id="2475" r:id="rId15"/>
    <p:sldId id="2595" r:id="rId16"/>
    <p:sldId id="2476" r:id="rId17"/>
    <p:sldId id="2588" r:id="rId18"/>
    <p:sldId id="2516" r:id="rId19"/>
    <p:sldId id="2491" r:id="rId20"/>
    <p:sldId id="2487" r:id="rId21"/>
    <p:sldId id="2521" r:id="rId22"/>
    <p:sldId id="2596" r:id="rId23"/>
    <p:sldId id="2573" r:id="rId24"/>
    <p:sldId id="2532" r:id="rId25"/>
    <p:sldId id="2592" r:id="rId26"/>
    <p:sldId id="2605" r:id="rId27"/>
    <p:sldId id="2449" r:id="rId28"/>
    <p:sldId id="2590" r:id="rId29"/>
    <p:sldId id="2607" r:id="rId30"/>
    <p:sldId id="2609" r:id="rId31"/>
    <p:sldId id="2602" r:id="rId32"/>
    <p:sldId id="2566" r:id="rId33"/>
    <p:sldId id="2567" r:id="rId34"/>
    <p:sldId id="2599" r:id="rId35"/>
    <p:sldId id="2568" r:id="rId36"/>
    <p:sldId id="2598" r:id="rId37"/>
    <p:sldId id="2600" r:id="rId38"/>
    <p:sldId id="2570" r:id="rId39"/>
    <p:sldId id="2601" r:id="rId40"/>
    <p:sldId id="2571" r:id="rId41"/>
    <p:sldId id="2603" r:id="rId42"/>
    <p:sldId id="2589" r:id="rId43"/>
    <p:sldId id="2608" r:id="rId44"/>
    <p:sldId id="2470" r:id="rId45"/>
    <p:sldId id="582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5394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789E47-0BB3-2A4D-B65F-BFCAE812A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向量数据库遇大模型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8743E-A226-0142-8E57-B31EEFDDA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116" y="3696139"/>
            <a:ext cx="9532530" cy="22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72852D-C202-B04A-B8F3-4B0E5AFF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309" y="3192241"/>
            <a:ext cx="8804144" cy="31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67C719A2-EBAE-3E47-B699-5D40697C84CB}"/>
              </a:ext>
            </a:extLst>
          </p:cNvPr>
          <p:cNvSpPr txBox="1">
            <a:spLocks/>
          </p:cNvSpPr>
          <p:nvPr/>
        </p:nvSpPr>
        <p:spPr>
          <a:xfrm>
            <a:off x="857216" y="3047674"/>
            <a:ext cx="10496310" cy="2512297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大模型与 </a:t>
            </a:r>
            <a:r>
              <a:rPr lang="en-US" altLang="zh-CN" dirty="0"/>
              <a:t>Vector-DB</a:t>
            </a:r>
            <a:r>
              <a:rPr lang="zh-CN" altLang="en-US" dirty="0"/>
              <a:t> 深度融合应用为通用人工智能（</a:t>
            </a:r>
            <a:r>
              <a:rPr lang="en-US" altLang="zh-CN" dirty="0"/>
              <a:t>AGI</a:t>
            </a:r>
            <a:r>
              <a:rPr lang="zh-CN" altLang="en-US" dirty="0"/>
              <a:t>）的实现提供了可靠路径；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大模型新一代 </a:t>
            </a:r>
            <a:r>
              <a:rPr lang="en-US" altLang="zh-CN" dirty="0"/>
              <a:t>AI </a:t>
            </a:r>
            <a:r>
              <a:rPr lang="zh-CN" altLang="en-US" dirty="0"/>
              <a:t>处理器，提供数据处理能力；</a:t>
            </a:r>
            <a:r>
              <a:rPr lang="en-US" altLang="zh-CN" dirty="0"/>
              <a:t>Vector-DB</a:t>
            </a:r>
            <a:r>
              <a:rPr lang="zh-CN" altLang="en-US" dirty="0"/>
              <a:t> 提供 </a:t>
            </a:r>
            <a:r>
              <a:rPr lang="en-US" altLang="zh-CN" dirty="0"/>
              <a:t>Memory</a:t>
            </a:r>
            <a:r>
              <a:rPr lang="zh-CN" altLang="en-US" dirty="0"/>
              <a:t> 存储能力。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B4A266-8178-6B4B-8908-07BCA3FA414E}"/>
              </a:ext>
            </a:extLst>
          </p:cNvPr>
          <p:cNvSpPr/>
          <p:nvPr/>
        </p:nvSpPr>
        <p:spPr>
          <a:xfrm>
            <a:off x="857216" y="1804176"/>
            <a:ext cx="10496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415378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447B52-8ADC-5642-8F2A-E6F31FA9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08EC09-1D46-B041-A1A2-98020AA052DC}"/>
              </a:ext>
            </a:extLst>
          </p:cNvPr>
          <p:cNvSpPr txBox="1">
            <a:spLocks/>
          </p:cNvSpPr>
          <p:nvPr/>
        </p:nvSpPr>
        <p:spPr>
          <a:xfrm>
            <a:off x="857216" y="3037490"/>
            <a:ext cx="10496310" cy="2742872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大模型输入知识被压缩为静态模型参数（</a:t>
            </a:r>
            <a:r>
              <a:rPr lang="en-US" altLang="zh-CN" dirty="0"/>
              <a:t>13B/70B</a:t>
            </a:r>
            <a:r>
              <a:rPr lang="zh-CN" altLang="en-US" dirty="0"/>
              <a:t>），模型中参数不会随交互对话记住个人喜好和内容，也不会调用额外知识信息来辅助判断（模型参数在推理阶段不会更新）。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Vector-DB</a:t>
            </a:r>
            <a:r>
              <a:rPr lang="zh-CN" altLang="en-US" dirty="0"/>
              <a:t> 意义给大模型提供外部的长期记忆。</a:t>
            </a:r>
            <a:r>
              <a:rPr lang="en-US" altLang="zh-CN" dirty="0"/>
              <a:t>e.g.</a:t>
            </a:r>
            <a:r>
              <a:rPr lang="zh-CN" altLang="en-US" dirty="0"/>
              <a:t>，大模型回答不了最新数据，</a:t>
            </a:r>
            <a:r>
              <a:rPr lang="en-US" altLang="zh-CN" dirty="0"/>
              <a:t>A</a:t>
            </a:r>
            <a:r>
              <a:rPr lang="zh-CN" altLang="en-US" dirty="0"/>
              <a:t> 只能回答 </a:t>
            </a:r>
            <a:r>
              <a:rPr lang="en-US" altLang="zh-CN" dirty="0"/>
              <a:t>2021 </a:t>
            </a:r>
            <a:r>
              <a:rPr lang="zh-CN" altLang="en-US" dirty="0"/>
              <a:t>年前数据。通过外置 </a:t>
            </a:r>
            <a:r>
              <a:rPr lang="en-US" altLang="zh-CN" dirty="0"/>
              <a:t>Vector-DB</a:t>
            </a:r>
            <a:r>
              <a:rPr lang="zh-CN" altLang="en-US" dirty="0"/>
              <a:t> 数据库作为大模型 </a:t>
            </a:r>
            <a:r>
              <a:rPr lang="en-US" altLang="zh-CN" dirty="0"/>
              <a:t>Prompt</a:t>
            </a:r>
            <a:r>
              <a:rPr lang="zh-CN" altLang="en-US" dirty="0"/>
              <a:t>，回答更加实时内容。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44A723-14DC-084E-843D-293CD9263FDB}"/>
              </a:ext>
            </a:extLst>
          </p:cNvPr>
          <p:cNvSpPr/>
          <p:nvPr/>
        </p:nvSpPr>
        <p:spPr>
          <a:xfrm>
            <a:off x="857216" y="1804176"/>
            <a:ext cx="10496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263903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39A17-3EC8-6947-AC9E-A5420349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大模型场景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向量检索的挑战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024140-C018-374E-9890-1D254690CA69}"/>
              </a:ext>
            </a:extLst>
          </p:cNvPr>
          <p:cNvSpPr txBox="1">
            <a:spLocks/>
          </p:cNvSpPr>
          <p:nvPr/>
        </p:nvSpPr>
        <p:spPr>
          <a:xfrm>
            <a:off x="671550" y="1313793"/>
            <a:ext cx="10853662" cy="394137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场景</a:t>
            </a:r>
            <a:endParaRPr lang="en-US" altLang="zh-CN" b="1" dirty="0"/>
          </a:p>
          <a:p>
            <a:pPr lvl="1"/>
            <a:r>
              <a:rPr lang="zh-CN" altLang="en-US" dirty="0"/>
              <a:t>大模型知识增强和提示词工程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pPr marL="0" indent="0">
              <a:buNone/>
            </a:pPr>
            <a:r>
              <a:rPr lang="zh-CN" altLang="en-US" b="1" dirty="0"/>
              <a:t>技术挑战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百亿数据规模，向量维度较多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上千 </a:t>
            </a:r>
            <a:r>
              <a:rPr lang="en-US" altLang="zh-CN" dirty="0"/>
              <a:t>QPS</a:t>
            </a:r>
            <a:r>
              <a:rPr lang="zh-CN" altLang="en-US" dirty="0"/>
              <a:t>，需要毫秒级返回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系统 </a:t>
            </a:r>
            <a:r>
              <a:rPr lang="en-US" altLang="zh-CN" dirty="0"/>
              <a:t>99.99%</a:t>
            </a:r>
            <a:r>
              <a:rPr lang="zh-CN" altLang="en-US" dirty="0"/>
              <a:t> 高可用保障性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实时更新的混合场景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带 </a:t>
            </a:r>
            <a:r>
              <a:rPr lang="en-US" altLang="zh-CN" dirty="0"/>
              <a:t>Filter</a:t>
            </a:r>
            <a:r>
              <a:rPr lang="zh-CN" altLang="en-US" dirty="0"/>
              <a:t> 检索场景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1DEBE3E-088F-764C-9ABA-0155C2CC7582}"/>
              </a:ext>
            </a:extLst>
          </p:cNvPr>
          <p:cNvSpPr txBox="1">
            <a:spLocks/>
          </p:cNvSpPr>
          <p:nvPr/>
        </p:nvSpPr>
        <p:spPr>
          <a:xfrm>
            <a:off x="671550" y="5425316"/>
            <a:ext cx="10853662" cy="874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/>
              <a:t>除技术挑战，还要思考如何低成本高弹性的使用资源，如何高效维护 </a:t>
            </a:r>
            <a:r>
              <a:rPr lang="en-US" altLang="zh-CN" b="1" dirty="0"/>
              <a:t>LLM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Vector</a:t>
            </a:r>
            <a:r>
              <a:rPr lang="zh-CN" altLang="en-US" b="1" dirty="0"/>
              <a:t> </a:t>
            </a:r>
            <a:r>
              <a:rPr lang="en-US" altLang="zh-CN" b="1" dirty="0"/>
              <a:t>DB</a:t>
            </a:r>
            <a:r>
              <a:rPr lang="zh-CN" altLang="en-US" b="1" dirty="0"/>
              <a:t> 系统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4315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F208B-F468-3846-A7A7-862AC845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C58F40-22A9-DE45-9E01-39A545D8D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大语言模型 </a:t>
            </a:r>
            <a:r>
              <a:rPr lang="en-US" altLang="zh-CN" dirty="0"/>
              <a:t>LLM </a:t>
            </a:r>
            <a:r>
              <a:rPr lang="zh-CN" altLang="en-US" dirty="0"/>
              <a:t>配合使用。企业的私域数据经过文本分割、向量化后，可以存储在腾讯云 </a:t>
            </a:r>
            <a:r>
              <a:rPr lang="en-US" altLang="zh-CN" dirty="0"/>
              <a:t>Vector-DB</a:t>
            </a:r>
            <a:r>
              <a:rPr lang="zh-CN" altLang="en-US" dirty="0"/>
              <a:t> 中，构建起企业专属的外部知识库，从而在后续的检索任务中，为大模型提供提示信息，辅助大模型生成更加准确的答案。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0FFB48-4113-534F-ADF4-CD1F2C336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606" y="2718324"/>
            <a:ext cx="7110622" cy="3581262"/>
          </a:xfrm>
          <a:prstGeom prst="roundRect">
            <a:avLst>
              <a:gd name="adj" fmla="val 41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42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A0D53B-245B-5342-AE5E-DF69D5B7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广告时间？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1447D5-AEC4-EA4A-B04E-8CC664B06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不存在，只是网上找的资料方便用，直接拿过来介绍而已。</a:t>
            </a:r>
          </a:p>
        </p:txBody>
      </p:sp>
    </p:spTree>
    <p:extLst>
      <p:ext uri="{BB962C8B-B14F-4D97-AF65-F5344CB8AC3E}">
        <p14:creationId xmlns:p14="http://schemas.microsoft.com/office/powerpoint/2010/main" val="209022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zh-CN" altLang="en-US" dirty="0"/>
              <a:t>大模型应用场景</a:t>
            </a:r>
          </a:p>
        </p:txBody>
      </p:sp>
    </p:spTree>
    <p:extLst>
      <p:ext uri="{BB962C8B-B14F-4D97-AF65-F5344CB8AC3E}">
        <p14:creationId xmlns:p14="http://schemas.microsoft.com/office/powerpoint/2010/main" val="205080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90D0FF-B5DB-A74B-AA23-487EA3A1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大模型场景基本应用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2CB7C-765B-0C4E-B0C2-3D2C911F6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超出上下文长度文本划分成 </a:t>
            </a:r>
            <a:r>
              <a:rPr lang="en-US" altLang="zh-CN" dirty="0"/>
              <a:t>chunks</a:t>
            </a:r>
            <a:r>
              <a:rPr lang="zh-CN" altLang="en-US" dirty="0"/>
              <a:t>，不同 </a:t>
            </a:r>
            <a:r>
              <a:rPr lang="en-US" altLang="zh-CN" dirty="0"/>
              <a:t>chunks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输入 </a:t>
            </a:r>
            <a:r>
              <a:rPr lang="en-US" altLang="zh-CN" dirty="0"/>
              <a:t>prompt </a:t>
            </a:r>
            <a:r>
              <a:rPr lang="zh-CN" altLang="en-US" dirty="0"/>
              <a:t>到 </a:t>
            </a:r>
            <a:r>
              <a:rPr lang="en-US" altLang="zh-CN" dirty="0"/>
              <a:t>LLM </a:t>
            </a:r>
            <a:r>
              <a:rPr lang="zh-CN" altLang="en-US" dirty="0"/>
              <a:t>之前，将 </a:t>
            </a:r>
            <a:r>
              <a:rPr lang="en-US" altLang="zh-CN" dirty="0"/>
              <a:t>prompt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将 </a:t>
            </a:r>
            <a:r>
              <a:rPr lang="en-US" altLang="zh-CN" dirty="0"/>
              <a:t>prompt </a:t>
            </a:r>
            <a:r>
              <a:rPr lang="zh-CN" altLang="en-US" dirty="0"/>
              <a:t>向量进行搜索，寻找到最相似的 </a:t>
            </a:r>
            <a:r>
              <a:rPr lang="en-US" altLang="zh-CN" dirty="0"/>
              <a:t>chunk </a:t>
            </a:r>
            <a:r>
              <a:rPr lang="zh-CN" altLang="en-US" dirty="0"/>
              <a:t>向量。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将最相似的 </a:t>
            </a:r>
            <a:r>
              <a:rPr lang="en-US" altLang="zh-CN" dirty="0"/>
              <a:t>chunk </a:t>
            </a:r>
            <a:r>
              <a:rPr lang="zh-CN" altLang="en-US" dirty="0"/>
              <a:t>向量与 </a:t>
            </a:r>
            <a:r>
              <a:rPr lang="en-US" altLang="zh-CN" dirty="0"/>
              <a:t>prompt </a:t>
            </a:r>
            <a:r>
              <a:rPr lang="zh-CN" altLang="en-US" dirty="0"/>
              <a:t>向量拼接，作为 </a:t>
            </a:r>
            <a:r>
              <a:rPr lang="en-US" altLang="zh-CN" dirty="0"/>
              <a:t>LLM </a:t>
            </a:r>
            <a:r>
              <a:rPr lang="zh-CN" altLang="en-US" dirty="0"/>
              <a:t>的输入。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7710C8-8619-7342-8C41-611B43ADA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299" y="3342328"/>
            <a:ext cx="8804144" cy="31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D2A7FB-20D6-9447-B50B-4033DF08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Vector-DB</a:t>
            </a:r>
            <a:r>
              <a:rPr lang="zh-CN" altLang="en-US" dirty="0"/>
              <a:t> 对大模型的价值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90270C-1C38-FA4B-A277-151354DD8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大模型应用挑战</a:t>
            </a:r>
            <a:r>
              <a:rPr lang="en-US" altLang="zh-CN" b="1" dirty="0"/>
              <a:t>1</a:t>
            </a:r>
            <a:r>
              <a:rPr lang="zh-CN" altLang="en-US" b="1" dirty="0"/>
              <a:t>：幻觉现象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6E6BB-07EC-EB4A-A6FC-7BFB895D953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大模型应用挑战</a:t>
            </a:r>
            <a:r>
              <a:rPr lang="en-US" altLang="zh-CN" b="1" dirty="0"/>
              <a:t>2</a:t>
            </a:r>
            <a:r>
              <a:rPr lang="zh-CN" altLang="en-US" b="1" dirty="0"/>
              <a:t>：推理成本高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632C1EF-7636-DA4E-B3B9-7124A4A97E2B}"/>
              </a:ext>
            </a:extLst>
          </p:cNvPr>
          <p:cNvSpPr txBox="1">
            <a:spLocks/>
          </p:cNvSpPr>
          <p:nvPr/>
        </p:nvSpPr>
        <p:spPr>
          <a:xfrm>
            <a:off x="612745" y="2049516"/>
            <a:ext cx="5290949" cy="12612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作用：</a:t>
            </a:r>
            <a:r>
              <a:rPr lang="zh-CN" altLang="en-US" dirty="0"/>
              <a:t>为大模型提供优质 </a:t>
            </a:r>
            <a:r>
              <a:rPr lang="en-US" altLang="zh-CN" dirty="0"/>
              <a:t>Prompt</a:t>
            </a:r>
          </a:p>
          <a:p>
            <a:r>
              <a:rPr lang="zh-CN" altLang="en-US" b="1" dirty="0"/>
              <a:t>优点：</a:t>
            </a:r>
            <a:r>
              <a:rPr lang="zh-CN" altLang="en-US" dirty="0"/>
              <a:t>回答信息真实可溯源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2FAA69F-0293-0144-BD19-609987F83A8C}"/>
              </a:ext>
            </a:extLst>
          </p:cNvPr>
          <p:cNvSpPr txBox="1">
            <a:spLocks/>
          </p:cNvSpPr>
          <p:nvPr/>
        </p:nvSpPr>
        <p:spPr>
          <a:xfrm>
            <a:off x="6274388" y="2049516"/>
            <a:ext cx="5290949" cy="12612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indent="-239106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itchFamily="34" charset="0"/>
              <a:buChar char="•"/>
              <a:defRPr sz="2000" b="0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0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6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作用：</a:t>
            </a:r>
            <a:r>
              <a:rPr lang="zh-CN" altLang="en-US" dirty="0"/>
              <a:t>相似问答缓存在  </a:t>
            </a:r>
            <a:r>
              <a:rPr lang="en-US" altLang="zh-CN" dirty="0"/>
              <a:t>Vector-DB</a:t>
            </a:r>
            <a:r>
              <a:rPr lang="zh-CN" altLang="en-US" dirty="0"/>
              <a:t> 中</a:t>
            </a:r>
            <a:endParaRPr lang="en-US" altLang="zh-CN" dirty="0"/>
          </a:p>
          <a:p>
            <a:r>
              <a:rPr lang="zh-CN" altLang="en-US" b="1" dirty="0"/>
              <a:t>优点：</a:t>
            </a:r>
            <a:r>
              <a:rPr lang="zh-CN" altLang="en-US" dirty="0"/>
              <a:t>高频回答无需重复推理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DC8BC557-92E7-8A48-AD96-0AFD9082AB9B}"/>
              </a:ext>
            </a:extLst>
          </p:cNvPr>
          <p:cNvSpPr txBox="1">
            <a:spLocks/>
          </p:cNvSpPr>
          <p:nvPr/>
        </p:nvSpPr>
        <p:spPr>
          <a:xfrm>
            <a:off x="590977" y="3831030"/>
            <a:ext cx="5290949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/>
              <a:t>大模型应用挑战</a:t>
            </a:r>
            <a:r>
              <a:rPr lang="en-US" altLang="zh-CN" b="1" dirty="0"/>
              <a:t>3</a:t>
            </a:r>
            <a:r>
              <a:rPr lang="zh-CN" altLang="en-US" b="1" dirty="0"/>
              <a:t>：记忆能力</a:t>
            </a: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EC73AF66-A803-D544-94E9-6924C6F10E7E}"/>
              </a:ext>
            </a:extLst>
          </p:cNvPr>
          <p:cNvSpPr txBox="1">
            <a:spLocks/>
          </p:cNvSpPr>
          <p:nvPr/>
        </p:nvSpPr>
        <p:spPr>
          <a:xfrm>
            <a:off x="590977" y="4524702"/>
            <a:ext cx="5290949" cy="12612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作用：</a:t>
            </a:r>
            <a:r>
              <a:rPr lang="zh-CN" altLang="en-US" dirty="0"/>
              <a:t>为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提供长期记忆 </a:t>
            </a:r>
            <a:r>
              <a:rPr lang="en-US" altLang="zh-CN" dirty="0"/>
              <a:t>Memory</a:t>
            </a:r>
          </a:p>
          <a:p>
            <a:r>
              <a:rPr lang="zh-CN" altLang="en-US" b="1" dirty="0"/>
              <a:t>优点：</a:t>
            </a:r>
            <a:r>
              <a:rPr lang="zh-CN" altLang="en-US" dirty="0"/>
              <a:t>实现外部记忆功能</a:t>
            </a:r>
          </a:p>
        </p:txBody>
      </p:sp>
    </p:spTree>
    <p:extLst>
      <p:ext uri="{BB962C8B-B14F-4D97-AF65-F5344CB8AC3E}">
        <p14:creationId xmlns:p14="http://schemas.microsoft.com/office/powerpoint/2010/main" val="337277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89931-E838-574A-8F7D-3738D74D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大模型应用挑战</a:t>
            </a:r>
            <a:r>
              <a:rPr lang="en-US" altLang="zh-CN" dirty="0"/>
              <a:t>1</a:t>
            </a:r>
            <a:r>
              <a:rPr lang="zh-CN" altLang="en-US" dirty="0"/>
              <a:t>：幻觉现象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7EAA13-8A3C-104D-880E-FC924475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02" y="1073524"/>
            <a:ext cx="10636757" cy="53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2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大模型应用挑战</a:t>
            </a:r>
            <a:r>
              <a:rPr lang="en-US" altLang="zh-CN" dirty="0"/>
              <a:t>3</a:t>
            </a:r>
            <a:r>
              <a:rPr lang="zh-CN" altLang="en-US" dirty="0"/>
              <a:t>：记忆能力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 关键组成：</a:t>
            </a:r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6" y="2341514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1C44D7-4571-3E4F-9955-36F024A0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Vector-DB</a:t>
            </a:r>
            <a:r>
              <a:rPr lang="zh-CN" altLang="en-US" dirty="0"/>
              <a:t> 的 </a:t>
            </a:r>
            <a:r>
              <a:rPr lang="en-US" altLang="zh-CN" dirty="0"/>
              <a:t>RAG</a:t>
            </a:r>
            <a:r>
              <a:rPr lang="zh-CN" altLang="en-US" dirty="0"/>
              <a:t> 成为业界标准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A088B1-46EC-CB4E-A409-EA953074B1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Augmented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(RAG)</a:t>
            </a:r>
            <a:r>
              <a:rPr lang="zh-CN" altLang="en-US" dirty="0"/>
              <a:t> 查询增强生成式 </a:t>
            </a:r>
            <a:r>
              <a:rPr lang="en-US" altLang="zh-CN" dirty="0"/>
              <a:t>AI</a:t>
            </a:r>
            <a:r>
              <a:rPr lang="zh-CN" altLang="en-US" dirty="0"/>
              <a:t> 应用框架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B71D12-F4E0-D64D-9676-E15152123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1262" y="2103120"/>
            <a:ext cx="8888553" cy="4155826"/>
          </a:xfrm>
          <a:prstGeom prst="roundRect">
            <a:avLst>
              <a:gd name="adj" fmla="val 63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376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1C44D7-4571-3E4F-9955-36F024A0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Vector-DB</a:t>
            </a:r>
            <a:r>
              <a:rPr lang="zh-CN" altLang="en-US" dirty="0"/>
              <a:t> 的 </a:t>
            </a:r>
            <a:r>
              <a:rPr lang="en-US" altLang="zh-CN" dirty="0"/>
              <a:t>RAG</a:t>
            </a:r>
            <a:r>
              <a:rPr lang="zh-CN" altLang="en-US" dirty="0"/>
              <a:t> 成为业界标准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A088B1-46EC-CB4E-A409-EA953074B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595" y="1360170"/>
            <a:ext cx="10963473" cy="589190"/>
          </a:xfrm>
        </p:spPr>
        <p:txBody>
          <a:bodyPr/>
          <a:lstStyle/>
          <a:p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Augmented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(RAG)</a:t>
            </a:r>
            <a:r>
              <a:rPr lang="zh-CN" altLang="en-US" dirty="0"/>
              <a:t> 查询增强生成式 </a:t>
            </a:r>
            <a:r>
              <a:rPr lang="en-US" altLang="zh-CN" dirty="0"/>
              <a:t>AI</a:t>
            </a:r>
            <a:r>
              <a:rPr lang="zh-CN" altLang="en-US" dirty="0"/>
              <a:t> 应用框架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C108BF-17B5-7442-8292-E3F8F4FB6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33534"/>
              </p:ext>
            </p:extLst>
          </p:nvPr>
        </p:nvGraphicFramePr>
        <p:xfrm>
          <a:off x="623636" y="2019686"/>
          <a:ext cx="10843150" cy="4263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5694">
                  <a:extLst>
                    <a:ext uri="{9D8B030D-6E8A-4147-A177-3AD203B41FA5}">
                      <a16:colId xmlns:a16="http://schemas.microsoft.com/office/drawing/2014/main" val="2408063500"/>
                    </a:ext>
                  </a:extLst>
                </a:gridCol>
                <a:gridCol w="4793728">
                  <a:extLst>
                    <a:ext uri="{9D8B030D-6E8A-4147-A177-3AD203B41FA5}">
                      <a16:colId xmlns:a16="http://schemas.microsoft.com/office/drawing/2014/main" val="2469859649"/>
                    </a:ext>
                  </a:extLst>
                </a:gridCol>
                <a:gridCol w="4793728">
                  <a:extLst>
                    <a:ext uri="{9D8B030D-6E8A-4147-A177-3AD203B41FA5}">
                      <a16:colId xmlns:a16="http://schemas.microsoft.com/office/drawing/2014/main" val="1650876984"/>
                    </a:ext>
                  </a:extLst>
                </a:gridCol>
              </a:tblGrid>
              <a:tr h="487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RAG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Fine-Tuning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343768"/>
                  </a:ext>
                </a:extLst>
              </a:tr>
              <a:tr h="487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利用模型以外知识，如用户私域数据、产品信息等进行信息增强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使用较小数据集进行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SFT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，分为全量微调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FFT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和低参微调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PEFT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799817"/>
                  </a:ext>
                </a:extLst>
              </a:tr>
              <a:tr h="1244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优劣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知识外置，信息实时化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私域数据，数据隐私性高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数据置信度高，长尾知识好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同等质量模型，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RAG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模型参数更少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特定任务效果更好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知识更新周期需要等待收集足够数据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236451"/>
                  </a:ext>
                </a:extLst>
              </a:tr>
              <a:tr h="9491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挑战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性能与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Vector-DB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索引强相关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召回率影响结果的相关性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计算与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IO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密集，性能要求高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知识参数化，无法获取实时知识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难以删除参数化隐私数据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marR="0" lvl="0" indent="-228600" algn="l" defTabSz="121871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保证数据可信度</a:t>
                      </a:r>
                      <a:endParaRPr lang="en-US" altLang="zh-CN" sz="1200" kern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486533"/>
                  </a:ext>
                </a:extLst>
              </a:tr>
              <a:tr h="487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案例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OpenAI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RAG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model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for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QA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Fine-Tuning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Models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498371"/>
                  </a:ext>
                </a:extLst>
              </a:tr>
              <a:tr h="487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企业应用：金融、审计等对数据隐私、可信、领域知识、可重复性、时效性要求高的领域。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特定微调任务、推理任务，如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SD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文生图、代码生成等；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6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2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08840B-81DA-E649-8EB5-0988190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Vector-DB</a:t>
            </a:r>
            <a:r>
              <a:rPr lang="zh-CN" altLang="en-US" dirty="0"/>
              <a:t> 的 </a:t>
            </a:r>
            <a:r>
              <a:rPr lang="en-US" altLang="zh-CN" dirty="0"/>
              <a:t>RAG</a:t>
            </a:r>
            <a:r>
              <a:rPr lang="zh-CN" altLang="en-US" dirty="0"/>
              <a:t> 两大类型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D6AFCCD-FDDC-9640-AAD3-E2C1808BD485}"/>
              </a:ext>
            </a:extLst>
          </p:cNvPr>
          <p:cNvSpPr txBox="1">
            <a:spLocks/>
          </p:cNvSpPr>
          <p:nvPr/>
        </p:nvSpPr>
        <p:spPr>
          <a:xfrm>
            <a:off x="612745" y="1355844"/>
            <a:ext cx="5290949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b="1" dirty="0"/>
              <a:t>One-Shot</a:t>
            </a:r>
            <a:r>
              <a:rPr lang="zh-CN" altLang="en-US" b="1" dirty="0"/>
              <a:t> </a:t>
            </a:r>
            <a:r>
              <a:rPr lang="en-US" altLang="zh-CN" b="1" dirty="0"/>
              <a:t>REALM</a:t>
            </a:r>
            <a:endParaRPr lang="zh-CN" altLang="en-US" b="1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ECAB052-992B-324A-B694-73005950C454}"/>
              </a:ext>
            </a:extLst>
          </p:cNvPr>
          <p:cNvSpPr txBox="1">
            <a:spLocks/>
          </p:cNvSpPr>
          <p:nvPr/>
        </p:nvSpPr>
        <p:spPr>
          <a:xfrm>
            <a:off x="6274388" y="1355844"/>
            <a:ext cx="5290949" cy="589190"/>
          </a:xfrm>
          <a:prstGeom prst="rect">
            <a:avLst/>
          </a:prstGeom>
        </p:spPr>
        <p:txBody>
          <a:bodyPr anchor="ctr"/>
          <a:lstStyle>
            <a:lvl1pPr marL="457017" indent="-457017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204" indent="-38084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39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20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In-Context</a:t>
            </a:r>
            <a:r>
              <a:rPr lang="zh-CN" altLang="en-US" sz="20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REALM</a:t>
            </a:r>
            <a:endParaRPr lang="zh-CN" altLang="en-US" sz="2000" b="1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EE195B77-F402-BC44-BB6E-FBF81E3C3835}"/>
              </a:ext>
            </a:extLst>
          </p:cNvPr>
          <p:cNvSpPr txBox="1">
            <a:spLocks/>
          </p:cNvSpPr>
          <p:nvPr/>
        </p:nvSpPr>
        <p:spPr>
          <a:xfrm>
            <a:off x="612745" y="2049516"/>
            <a:ext cx="5290949" cy="425007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查询相似向量，提前组成 </a:t>
            </a:r>
            <a:r>
              <a:rPr lang="en-US" altLang="zh-CN" dirty="0"/>
              <a:t>Prompt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查询位于输入层，一次推理只执行一次；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当前 </a:t>
            </a:r>
            <a:r>
              <a:rPr lang="en-US" altLang="zh-CN" b="1" dirty="0">
                <a:solidFill>
                  <a:srgbClr val="C00000"/>
                </a:solidFill>
              </a:rPr>
              <a:t>Vector-DB</a:t>
            </a:r>
            <a:r>
              <a:rPr lang="zh-CN" altLang="en-US" b="1" dirty="0">
                <a:solidFill>
                  <a:srgbClr val="C00000"/>
                </a:solidFill>
              </a:rPr>
              <a:t> 主要应用方式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F64A8E4-2200-9A49-A964-1C208AC1FC71}"/>
              </a:ext>
            </a:extLst>
          </p:cNvPr>
          <p:cNvSpPr txBox="1">
            <a:spLocks/>
          </p:cNvSpPr>
          <p:nvPr/>
        </p:nvSpPr>
        <p:spPr>
          <a:xfrm>
            <a:off x="6274388" y="2049516"/>
            <a:ext cx="5290949" cy="425007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indent="-239106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itchFamily="34" charset="0"/>
              <a:buChar char="•"/>
              <a:defRPr sz="2000" b="0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0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6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提高检索效果，支持超长序列推理；</a:t>
            </a:r>
            <a:endParaRPr lang="en-US" altLang="zh-CN" dirty="0"/>
          </a:p>
          <a:p>
            <a:r>
              <a:rPr lang="zh-CN" altLang="en-US" dirty="0"/>
              <a:t>通过向量化查询，降低端到端时延；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类似于将推理进行记忆化、状态化；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5999EC-8D44-DB43-B182-11E401F6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1353" y="3964376"/>
            <a:ext cx="2913731" cy="209215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19D733-2A36-864B-AC9A-D129E356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365" y="4219547"/>
            <a:ext cx="4825676" cy="15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9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zh-CN" altLang="en-US" dirty="0"/>
              <a:t>其他应用场景</a:t>
            </a:r>
          </a:p>
        </p:txBody>
      </p:sp>
    </p:spTree>
    <p:extLst>
      <p:ext uri="{BB962C8B-B14F-4D97-AF65-F5344CB8AC3E}">
        <p14:creationId xmlns:p14="http://schemas.microsoft.com/office/powerpoint/2010/main" val="123218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、</a:t>
            </a:r>
            <a:r>
              <a:rPr lang="en-US" altLang="zh-CN" dirty="0"/>
              <a:t>Baidu</a:t>
            </a:r>
            <a:r>
              <a:rPr lang="zh-CN" altLang="en-US" dirty="0"/>
              <a:t> 搜索引擎提供按图搜索的选项；</a:t>
            </a:r>
            <a:endParaRPr lang="en-US" altLang="zh-CN" dirty="0"/>
          </a:p>
          <a:p>
            <a:r>
              <a:rPr lang="zh-CN" altLang="en-US" dirty="0"/>
              <a:t>电子平台拼多多、淘宝也提供类似功能为在线购物带来的便利，并整合到 </a:t>
            </a:r>
            <a:r>
              <a:rPr lang="en-US" altLang="zh-CN" dirty="0"/>
              <a:t>APP</a:t>
            </a:r>
            <a:r>
              <a:rPr lang="zh-CN" altLang="en-US" dirty="0"/>
              <a:t> 应用中；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C5261-5BC9-F640-8B4A-988ACAA8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761" y="2814674"/>
            <a:ext cx="3796671" cy="34061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17FDB-5FF5-194D-9058-0080D3EA7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381" y="2895520"/>
            <a:ext cx="1757893" cy="3386674"/>
          </a:xfrm>
          <a:prstGeom prst="roundRect">
            <a:avLst>
              <a:gd name="adj" fmla="val 50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C88497-63EC-1B4E-BB36-23D73FD4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6000" y="2892702"/>
            <a:ext cx="1757893" cy="3433230"/>
          </a:xfrm>
          <a:prstGeom prst="roundRect">
            <a:avLst>
              <a:gd name="adj" fmla="val 50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AE9081-E35F-724D-9EA5-57A28CD49A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7405" y="2758452"/>
            <a:ext cx="716864" cy="725214"/>
          </a:xfrm>
          <a:prstGeom prst="roundRect">
            <a:avLst>
              <a:gd name="adj" fmla="val 73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6DC425-CB87-694C-A2C9-BC8290CE3E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472" y="2751248"/>
            <a:ext cx="716864" cy="739621"/>
          </a:xfrm>
          <a:prstGeom prst="roundRect">
            <a:avLst>
              <a:gd name="adj" fmla="val 56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200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视频相似性搜索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A55F0-3192-A74D-989A-EC10F9F3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077" y="2569033"/>
            <a:ext cx="6504162" cy="3728576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1326"/>
            <a:ext cx="10874682" cy="4462561"/>
          </a:xfrm>
        </p:spPr>
        <p:txBody>
          <a:bodyPr/>
          <a:lstStyle/>
          <a:p>
            <a:r>
              <a:rPr lang="zh-CN" altLang="en-US" dirty="0"/>
              <a:t>将喜欢电影</a:t>
            </a:r>
            <a:r>
              <a:rPr lang="en-US" altLang="zh-CN" dirty="0"/>
              <a:t>/</a:t>
            </a:r>
            <a:r>
              <a:rPr lang="zh-CN" altLang="en-US" dirty="0"/>
              <a:t>视频截图发表社交平台。利用视频相似性搜索，获知电影</a:t>
            </a:r>
            <a:r>
              <a:rPr lang="en-US" altLang="zh-CN" dirty="0"/>
              <a:t>/</a:t>
            </a:r>
            <a:r>
              <a:rPr lang="zh-CN" altLang="en-US" dirty="0"/>
              <a:t>视频名称并打 </a:t>
            </a:r>
            <a:r>
              <a:rPr lang="en-US" altLang="zh-CN" dirty="0"/>
              <a:t>TAG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43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1326"/>
            <a:ext cx="10963472" cy="4462561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）视频中提取关键帧，使用 </a:t>
            </a:r>
            <a:r>
              <a:rPr lang="en-US" altLang="zh-CN" dirty="0"/>
              <a:t>AI</a:t>
            </a:r>
            <a:r>
              <a:rPr lang="zh-CN" altLang="en-US" dirty="0"/>
              <a:t> 模型获取关键帧特征向量。</a:t>
            </a:r>
            <a:r>
              <a:rPr lang="en-US" altLang="zh-CN" dirty="0"/>
              <a:t>2</a:t>
            </a:r>
            <a:r>
              <a:rPr lang="zh-CN" altLang="en-US" dirty="0"/>
              <a:t>）特征向量存储在 </a:t>
            </a:r>
            <a:r>
              <a:rPr lang="en-US" altLang="zh-CN" dirty="0"/>
              <a:t>Vector-DB</a:t>
            </a:r>
            <a:r>
              <a:rPr lang="zh-CN" altLang="en-US" dirty="0"/>
              <a:t> 并进行搜索，</a:t>
            </a:r>
            <a:r>
              <a:rPr lang="en-US" altLang="zh-CN" dirty="0"/>
              <a:t> Vector-DB</a:t>
            </a:r>
            <a:r>
              <a:rPr lang="zh-CN" altLang="en-US" dirty="0"/>
              <a:t> 返回相似向量 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  <a:r>
              <a:rPr lang="en-US" altLang="zh-CN" dirty="0"/>
              <a:t>3</a:t>
            </a:r>
            <a:r>
              <a:rPr lang="zh-CN" altLang="en-US" dirty="0"/>
              <a:t>）将 </a:t>
            </a:r>
            <a:r>
              <a:rPr lang="en-US" altLang="zh-CN" dirty="0"/>
              <a:t>ID</a:t>
            </a:r>
            <a:r>
              <a:rPr lang="zh-CN" altLang="en-US" dirty="0"/>
              <a:t> 映射到存储在</a:t>
            </a:r>
            <a:r>
              <a:rPr lang="en-US" altLang="zh-CN" dirty="0"/>
              <a:t>MySQL</a:t>
            </a:r>
            <a:r>
              <a:rPr lang="zh-CN" altLang="en-US" dirty="0"/>
              <a:t>中的视频。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4F1681-84F9-D64B-9BA7-0C108C2CE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587" y="2642606"/>
            <a:ext cx="6504162" cy="37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5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321-8391-BE4C-A2A2-CCCFF42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音频相似度搜索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05DE68-A30B-7A43-BA68-1F3E67A42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738048" cy="5093839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）音频片段 </a:t>
            </a:r>
            <a:r>
              <a:rPr lang="en-US" altLang="zh-CN" dirty="0"/>
              <a:t>PANNs</a:t>
            </a:r>
            <a:r>
              <a:rPr lang="zh-CN" altLang="en-US" dirty="0"/>
              <a:t> 转换为 </a:t>
            </a:r>
            <a:r>
              <a:rPr lang="en-US" altLang="zh-CN" dirty="0"/>
              <a:t>Vector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）向量存储 </a:t>
            </a:r>
            <a:r>
              <a:rPr lang="en-US" altLang="zh-CN" dirty="0"/>
              <a:t>Vector-DB</a:t>
            </a:r>
            <a:r>
              <a:rPr lang="zh-CN" altLang="en-US" dirty="0"/>
              <a:t>生成唯一 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Vector-DB </a:t>
            </a:r>
            <a:r>
              <a:rPr lang="zh-CN" altLang="en-US" dirty="0"/>
              <a:t>中相似度搜索，查询与 </a:t>
            </a:r>
            <a:r>
              <a:rPr lang="en-US" altLang="zh-CN" dirty="0"/>
              <a:t>Vector-DB </a:t>
            </a:r>
            <a:r>
              <a:rPr lang="zh-CN" altLang="en-US" dirty="0"/>
              <a:t>返回唯一 </a:t>
            </a:r>
            <a:r>
              <a:rPr lang="en-US" altLang="zh-CN" dirty="0"/>
              <a:t>ID</a:t>
            </a:r>
            <a:r>
              <a:rPr lang="zh-CN" altLang="en-US" dirty="0"/>
              <a:t> 对应音频数据路径。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6E6D0-8037-9542-9E81-EA54589F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67" y="2977201"/>
            <a:ext cx="5187348" cy="2649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E5EBAD-D819-9D46-A863-0539D77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038" y="2968862"/>
            <a:ext cx="5037925" cy="2662430"/>
          </a:xfrm>
          <a:prstGeom prst="roundRect">
            <a:avLst>
              <a:gd name="adj" fmla="val 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793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</a:t>
            </a:r>
            <a:r>
              <a:rPr lang="zh-CN" altLang="en-US">
                <a:latin typeface="+mj-ea"/>
                <a:sym typeface="Huawei Sans" panose="020C0503030203020204" pitchFamily="34" charset="0"/>
              </a:rPr>
              <a:t>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>
                <a:latin typeface="Gill Sans MT" panose="020B0502020104020203" pitchFamily="34" charset="0"/>
              </a:rPr>
              <a:t>向量数据库：</a:t>
            </a:r>
            <a:r>
              <a:rPr lang="zh-CN" altLang="en-US" sz="2000">
                <a:latin typeface="Gill Sans MT" panose="020B0502020104020203" pitchFamily="34" charset="0"/>
              </a:rPr>
              <a:t>向量数据库原理</a:t>
            </a:r>
            <a:r>
              <a:rPr lang="zh-CN" altLang="en-US" sz="2000" dirty="0">
                <a:latin typeface="Gill Sans MT" panose="020B0502020104020203" pitchFamily="34" charset="0"/>
              </a:rPr>
              <a:t>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</a:t>
            </a:r>
            <a:r>
              <a:rPr lang="zh-CN" altLang="en-US" sz="2400" b="1">
                <a:latin typeface="Gill Sans MT" panose="020B0502020104020203" pitchFamily="34" charset="0"/>
              </a:rPr>
              <a:t>关系：</a:t>
            </a:r>
            <a:r>
              <a:rPr lang="zh-CN" altLang="en-US" sz="2000">
                <a:latin typeface="Gill Sans MT" panose="020B0502020104020203" pitchFamily="34" charset="0"/>
              </a:rPr>
              <a:t>向量数据库遇到</a:t>
            </a:r>
            <a:r>
              <a:rPr lang="zh-CN" altLang="en-US" sz="2000" dirty="0">
                <a:latin typeface="Gill Sans MT" panose="020B0502020104020203" pitchFamily="34" charset="0"/>
              </a:rPr>
              <a:t>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</a:t>
            </a:r>
            <a:r>
              <a:rPr lang="zh-CN" altLang="en-US" sz="2400" b="1">
                <a:latin typeface="Gill Sans MT" panose="020B0502020104020203" pitchFamily="34" charset="0"/>
              </a:rPr>
              <a:t>：</a:t>
            </a:r>
            <a:r>
              <a:rPr lang="zh-CN" altLang="en-US" sz="2000">
                <a:latin typeface="Gill Sans MT" panose="020B0502020104020203" pitchFamily="34" charset="0"/>
              </a:rPr>
              <a:t>业界向量数据库横向</a:t>
            </a:r>
            <a:r>
              <a:rPr lang="zh-CN" altLang="en-US" sz="2000" dirty="0">
                <a:latin typeface="Gill Sans MT" panose="020B0502020104020203" pitchFamily="34" charset="0"/>
              </a:rPr>
              <a:t>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321-8391-BE4C-A2A2-CCCFF42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音频相似度搜索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05DE68-A30B-7A43-BA68-1F3E67A42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738048" cy="5093839"/>
          </a:xfrm>
        </p:spPr>
        <p:txBody>
          <a:bodyPr/>
          <a:lstStyle/>
          <a:p>
            <a:r>
              <a:rPr lang="zh-CN" altLang="en-US" dirty="0"/>
              <a:t>快速查询海量音频数据，并找到相似的声音。</a:t>
            </a:r>
            <a:r>
              <a:rPr lang="en-US" altLang="zh-CN" dirty="0"/>
              <a:t>e.g.</a:t>
            </a:r>
            <a:r>
              <a:rPr lang="zh-CN" altLang="en-US" dirty="0"/>
              <a:t>，</a:t>
            </a:r>
            <a:r>
              <a:rPr lang="en-US" altLang="zh-CN" dirty="0"/>
              <a:t>YouTube</a:t>
            </a:r>
            <a:r>
              <a:rPr lang="zh-CN" altLang="en-US" dirty="0"/>
              <a:t> 识别视频相似音效减少知识产权侵权；网易云音乐、腾讯音乐的听曲识歌功能；音频数据分类和统计分析。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6E6D0-8037-9542-9E81-EA54589F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76" y="3019247"/>
            <a:ext cx="5187348" cy="2649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E5EBAD-D819-9D46-A863-0539D77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47" y="3010908"/>
            <a:ext cx="5037925" cy="2662430"/>
          </a:xfrm>
          <a:prstGeom prst="roundRect">
            <a:avLst>
              <a:gd name="adj" fmla="val 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818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7E1475-78EB-1D42-AC08-4688E19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b="0" dirty="0"/>
              <a:t>Recommendation</a:t>
            </a:r>
            <a:r>
              <a:rPr lang="zh-CN" altLang="en-US" b="0" dirty="0"/>
              <a:t> </a:t>
            </a:r>
            <a:r>
              <a:rPr lang="en-US" altLang="zh-CN" b="0" dirty="0"/>
              <a:t>System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D033DB-1665-EB42-8D10-3857A6D9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dirty="0"/>
              <a:t>音乐、视频、信息流等各种场景。不需要用户准确描述需求，分析用户行为发现需求和兴趣。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587A2-67D7-2244-AAF2-CAA17FB0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675" y="3506139"/>
            <a:ext cx="9729391" cy="2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7E1475-78EB-1D42-AC08-4688E19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b="0" dirty="0"/>
              <a:t>Recommendation</a:t>
            </a:r>
            <a:r>
              <a:rPr lang="zh-CN" altLang="en-US" b="0" dirty="0"/>
              <a:t> </a:t>
            </a:r>
            <a:r>
              <a:rPr lang="en-US" altLang="zh-CN" b="0" dirty="0"/>
              <a:t>System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D033DB-1665-EB42-8D10-3857A6D9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）准备数据集，包括对物品评分、历史点击记录和物品描述等信息。</a:t>
            </a:r>
            <a:r>
              <a:rPr lang="en-US" altLang="zh-CN" dirty="0"/>
              <a:t>2</a:t>
            </a:r>
            <a:r>
              <a:rPr lang="zh-CN" altLang="en-US" dirty="0"/>
              <a:t>）用户特征 </a:t>
            </a:r>
            <a:r>
              <a:rPr lang="en-US" altLang="zh-CN" dirty="0"/>
              <a:t>+</a:t>
            </a:r>
            <a:r>
              <a:rPr lang="zh-CN" altLang="en-US" dirty="0"/>
              <a:t> 物品特征组转换为向量。</a:t>
            </a:r>
            <a:r>
              <a:rPr lang="en-US" altLang="zh-CN" dirty="0"/>
              <a:t>3</a:t>
            </a:r>
            <a:r>
              <a:rPr lang="zh-CN" altLang="en-US" dirty="0"/>
              <a:t>）物品向量存储在 </a:t>
            </a:r>
            <a:r>
              <a:rPr lang="en-US" altLang="zh-CN" dirty="0"/>
              <a:t>Vector-DB</a:t>
            </a:r>
            <a:r>
              <a:rPr lang="zh-CN" altLang="en-US" dirty="0"/>
              <a:t>，使用用户向量进行相似性搜索。</a:t>
            </a:r>
            <a:r>
              <a:rPr lang="en-US" altLang="zh-CN" dirty="0"/>
              <a:t>4</a:t>
            </a:r>
            <a:r>
              <a:rPr lang="zh-CN" altLang="en-US" dirty="0"/>
              <a:t>）用户向量与物品向量相似，</a:t>
            </a:r>
            <a:r>
              <a:rPr lang="en-US" altLang="zh-CN" dirty="0"/>
              <a:t>Vector-DB</a:t>
            </a:r>
            <a:r>
              <a:rPr lang="zh-CN" altLang="en-US" dirty="0"/>
              <a:t> 返回商品向量和其 </a:t>
            </a:r>
            <a:r>
              <a:rPr lang="en-US" altLang="zh-CN" dirty="0"/>
              <a:t>ID</a:t>
            </a:r>
            <a:r>
              <a:rPr lang="zh-CN" altLang="en-US" dirty="0"/>
              <a:t> 作为推荐结；</a:t>
            </a:r>
            <a:r>
              <a:rPr lang="en-US" altLang="zh-CN" dirty="0"/>
              <a:t>5</a:t>
            </a:r>
            <a:r>
              <a:rPr lang="zh-CN" altLang="en-US" dirty="0"/>
              <a:t>）使用非关系型数据库中物品向量 </a:t>
            </a:r>
            <a:r>
              <a:rPr lang="en-US" altLang="zh-CN" dirty="0"/>
              <a:t>ID</a:t>
            </a:r>
            <a:r>
              <a:rPr lang="zh-CN" altLang="en-US" dirty="0"/>
              <a:t> 查询信息。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587A2-67D7-2244-AAF2-CAA17FB0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3685" y="3782577"/>
            <a:ext cx="9729391" cy="2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FDD2C-E56B-6D4C-BF1B-42321AEB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b="0" dirty="0"/>
              <a:t>QA Chatbot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6BCE2-09D4-9645-B70D-BAFAFA72C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包括在线客服系统、</a:t>
            </a:r>
            <a:r>
              <a:rPr lang="en-US" altLang="zh-CN" dirty="0"/>
              <a:t>QA</a:t>
            </a:r>
            <a:r>
              <a:rPr lang="zh-CN" altLang="en-US" dirty="0"/>
              <a:t> 聊天机器人等。</a:t>
            </a:r>
            <a:r>
              <a:rPr lang="en-US" altLang="zh-CN" dirty="0"/>
              <a:t>QA</a:t>
            </a:r>
            <a:r>
              <a:rPr lang="zh-CN" altLang="en-US" dirty="0"/>
              <a:t> 系统可归类为：生成式</a:t>
            </a:r>
            <a:r>
              <a:rPr lang="en-US" altLang="zh-CN" dirty="0"/>
              <a:t>/</a:t>
            </a:r>
            <a:r>
              <a:rPr lang="zh-CN" altLang="en-US" dirty="0"/>
              <a:t>检索式，单轮</a:t>
            </a:r>
            <a:r>
              <a:rPr lang="en-US" altLang="zh-CN" dirty="0"/>
              <a:t>/</a:t>
            </a:r>
            <a:r>
              <a:rPr lang="zh-CN" altLang="en-US" dirty="0"/>
              <a:t>多轮，开放域</a:t>
            </a:r>
            <a:r>
              <a:rPr lang="en-US" altLang="zh-CN" dirty="0"/>
              <a:t>/</a:t>
            </a:r>
            <a:r>
              <a:rPr lang="zh-CN" altLang="en-US" dirty="0"/>
              <a:t>特定域。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6CD309-68EE-0D43-B89B-9FE4A5DC5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12" y="3087633"/>
            <a:ext cx="10129738" cy="28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5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FDD2C-E56B-6D4C-BF1B-42321AEB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b="0" dirty="0"/>
              <a:t>QA Chatbot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6BCE2-09D4-9645-B70D-BAFAFA72C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）准备问题和相应答案数据集，将问题和答案存储在关系型数据库；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AI</a:t>
            </a:r>
            <a:r>
              <a:rPr lang="zh-CN" altLang="en-US" dirty="0"/>
              <a:t> 模型将问题转换为向量，问题向量存储并索引在 </a:t>
            </a:r>
            <a:r>
              <a:rPr lang="en-US" altLang="zh-CN" dirty="0"/>
              <a:t>Vector-DB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）用户输入新问题时将其转换为 </a:t>
            </a:r>
            <a:r>
              <a:rPr lang="en-US" altLang="zh-CN" dirty="0"/>
              <a:t>Vector</a:t>
            </a:r>
            <a:r>
              <a:rPr lang="zh-CN" altLang="en-US" dirty="0"/>
              <a:t>，</a:t>
            </a:r>
            <a:r>
              <a:rPr lang="en-US" altLang="zh-CN" dirty="0"/>
              <a:t> Vector-DB </a:t>
            </a:r>
            <a:r>
              <a:rPr lang="zh-CN" altLang="en-US" dirty="0"/>
              <a:t>会搜索与新向量最相似的问题向量与相应答案。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5C3C1-EB40-964A-B0C3-CB49A29B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12" y="3276819"/>
            <a:ext cx="10129738" cy="28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9C5E7B9-180D-4D4C-8C8A-46FB20AC82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35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694D3-9E86-8A41-8DA5-E981A11A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0D786-73B8-294D-B573-DEDE46AF9E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中小型企业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 中应用发力</a:t>
            </a:r>
            <a:endParaRPr lang="en-US" altLang="zh-CN" b="1" dirty="0"/>
          </a:p>
          <a:p>
            <a:pPr lvl="1"/>
            <a:r>
              <a:rPr lang="en-US" altLang="zh-CN" dirty="0"/>
              <a:t>L0</a:t>
            </a:r>
            <a:r>
              <a:rPr lang="zh-CN" altLang="en-US" dirty="0"/>
              <a:t> 基础大模型开放，缺少规模</a:t>
            </a:r>
            <a:r>
              <a:rPr lang="en-US" altLang="zh-CN" dirty="0"/>
              <a:t>AI</a:t>
            </a:r>
            <a:r>
              <a:rPr lang="zh-CN" altLang="en-US" dirty="0"/>
              <a:t>集群中心的中小型企业会基于 </a:t>
            </a:r>
            <a:r>
              <a:rPr lang="en-US" altLang="zh-CN" dirty="0"/>
              <a:t>L0</a:t>
            </a:r>
            <a:r>
              <a:rPr lang="zh-CN" altLang="en-US" dirty="0"/>
              <a:t>  进行推理应用；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与</a:t>
            </a:r>
            <a:r>
              <a:rPr lang="en-US" altLang="zh-CN" dirty="0"/>
              <a:t>LLM</a:t>
            </a:r>
            <a:r>
              <a:rPr lang="zh-CN" altLang="en-US" dirty="0"/>
              <a:t>大模型结合外部知识需要结合向量数据库提供长期记忆。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大模型训练降本增效，参与训练和推理过程</a:t>
            </a:r>
            <a:endParaRPr lang="en-US" altLang="zh-CN" b="1" dirty="0"/>
          </a:p>
          <a:p>
            <a:pPr lvl="1"/>
            <a:r>
              <a:rPr lang="zh-CN" altLang="en-US" dirty="0"/>
              <a:t>神经网络</a:t>
            </a:r>
            <a:r>
              <a:rPr lang="en-US" altLang="zh-CN" dirty="0"/>
              <a:t>/</a:t>
            </a:r>
            <a:r>
              <a:rPr lang="zh-CN" altLang="en-US" dirty="0"/>
              <a:t>大模型的输入输为向量，训练过程的数据分类、去重、清洗可以利用向量数据库；推理减少大模型幻觉，充当大模型长期记忆并补充实时性、定制型知识从</a:t>
            </a:r>
            <a:r>
              <a:rPr lang="en-US" altLang="zh-CN" dirty="0"/>
              <a:t>L0-&gt;L2</a:t>
            </a:r>
            <a:r>
              <a:rPr lang="zh-CN" altLang="en-US" dirty="0"/>
              <a:t>。</a:t>
            </a:r>
            <a:r>
              <a:rPr lang="zh-CN" altLang="en-US" b="1" dirty="0"/>
              <a:t>是大模型生态落地的重要组成。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保护数据隐私和安全</a:t>
            </a:r>
            <a:endParaRPr lang="en-US" altLang="zh-CN" b="1" dirty="0"/>
          </a:p>
          <a:p>
            <a:pPr marL="694190" lvl="1" indent="-457200"/>
            <a:r>
              <a:rPr lang="zh-CN" altLang="en-US" dirty="0"/>
              <a:t>面向政企等对数据有高度隐私敏感场景，大模型的数据训练不需要结合此数据，采用独立部署的向量数据库具备安全隐私性。</a:t>
            </a:r>
          </a:p>
        </p:txBody>
      </p:sp>
    </p:spTree>
    <p:extLst>
      <p:ext uri="{BB962C8B-B14F-4D97-AF65-F5344CB8AC3E}">
        <p14:creationId xmlns:p14="http://schemas.microsoft.com/office/powerpoint/2010/main" val="382642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0D56A1-8C9A-0B40-8491-CDE0332E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227141-4D82-A246-8E29-4D461A8EE3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当前向量数据库主要作为单独的服务提供，场景价值主要停留在知识库增强和缓存加速上，未来是否有可能内置化到大模型进行训推一体化加速呢？</a:t>
            </a:r>
          </a:p>
        </p:txBody>
      </p:sp>
    </p:spTree>
    <p:extLst>
      <p:ext uri="{BB962C8B-B14F-4D97-AF65-F5344CB8AC3E}">
        <p14:creationId xmlns:p14="http://schemas.microsoft.com/office/powerpoint/2010/main" val="327206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7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03650F-0E85-874C-ABD8-9C46B911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66E8B2-F67F-E144-91CE-5D6668966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不是大</a:t>
            </a:r>
            <a:r>
              <a:rPr lang="zh-CN" altLang="en-US"/>
              <a:t>模型让向量数据库火</a:t>
            </a:r>
            <a:r>
              <a:rPr lang="zh-CN" altLang="en-US" dirty="0"/>
              <a:t>起来的嘛，为什么没有大模型相关的场景？</a:t>
            </a:r>
            <a:endParaRPr lang="en-US" altLang="zh-CN" dirty="0"/>
          </a:p>
          <a:p>
            <a:r>
              <a:rPr lang="zh-CN" altLang="en-US"/>
              <a:t>向量数据库的</a:t>
            </a:r>
            <a:r>
              <a:rPr lang="zh-CN" altLang="en-US" dirty="0"/>
              <a:t>应用场景规模感觉比较有限，增量在哪里？</a:t>
            </a:r>
          </a:p>
        </p:txBody>
      </p:sp>
    </p:spTree>
    <p:extLst>
      <p:ext uri="{BB962C8B-B14F-4D97-AF65-F5344CB8AC3E}">
        <p14:creationId xmlns:p14="http://schemas.microsoft.com/office/powerpoint/2010/main" val="168265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大模型 </a:t>
            </a:r>
            <a:r>
              <a:rPr lang="en-US" altLang="zh-CN" dirty="0"/>
              <a:t>&amp;</a:t>
            </a:r>
          </a:p>
          <a:p>
            <a:r>
              <a:rPr lang="zh-CN" altLang="en-US" dirty="0"/>
              <a:t>向量数据库</a:t>
            </a:r>
          </a:p>
        </p:txBody>
      </p:sp>
    </p:spTree>
    <p:extLst>
      <p:ext uri="{BB962C8B-B14F-4D97-AF65-F5344CB8AC3E}">
        <p14:creationId xmlns:p14="http://schemas.microsoft.com/office/powerpoint/2010/main" val="429308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D7F0B50B-6AC6-9A4C-A30B-94584DD1A950}"/>
              </a:ext>
            </a:extLst>
          </p:cNvPr>
          <p:cNvSpPr txBox="1">
            <a:spLocks/>
          </p:cNvSpPr>
          <p:nvPr/>
        </p:nvSpPr>
        <p:spPr>
          <a:xfrm>
            <a:off x="697207" y="1641005"/>
            <a:ext cx="3759179" cy="436040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zh-CN" altLang="en-US" sz="1800" b="1" dirty="0"/>
              <a:t>向量数据库 </a:t>
            </a:r>
            <a:r>
              <a:rPr lang="en-US" altLang="zh-CN" sz="1800" b="1" dirty="0"/>
              <a:t>Embedding</a:t>
            </a:r>
            <a:r>
              <a:rPr lang="zh-CN" altLang="en-US" sz="1800" b="1" dirty="0"/>
              <a:t> 后使用向量化计算高速地处理数据：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大规模、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高维度、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多模态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b="1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支持复杂查询、分布式，更大规模数据计算。</a:t>
            </a:r>
            <a:endParaRPr lang="en-US" altLang="zh-CN" b="1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D93312C3-1F5A-DB4B-ABBD-E5B9A54A170A}"/>
              </a:ext>
            </a:extLst>
          </p:cNvPr>
          <p:cNvSpPr txBox="1">
            <a:spLocks/>
          </p:cNvSpPr>
          <p:nvPr/>
        </p:nvSpPr>
        <p:spPr>
          <a:xfrm>
            <a:off x="7544697" y="1641005"/>
            <a:ext cx="3759179" cy="436040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大模型从数据中提取出有用的特征和模式：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强大学习和表示能力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处理庞大和复杂的数据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数据中自动生成新的内容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通过微调快速提升模型性能和适配下游任务能力</a:t>
            </a:r>
            <a:endParaRPr lang="en-US" altLang="zh-CN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211EF-1F54-0F40-8B8F-3488C2B703E8}"/>
              </a:ext>
            </a:extLst>
          </p:cNvPr>
          <p:cNvSpPr/>
          <p:nvPr/>
        </p:nvSpPr>
        <p:spPr>
          <a:xfrm>
            <a:off x="5271976" y="3076168"/>
            <a:ext cx="14571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  <a:endParaRPr lang="zh-CN" altLang="en-US" sz="8000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181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6AECAD-4922-AA4E-8CE7-C31A9BD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538BE-8FEF-C94C-883B-6B3A3114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59179" cy="4994910"/>
          </a:xfrm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的出现改变了人机交互方式，带来</a:t>
            </a:r>
            <a:r>
              <a:rPr lang="en-US" altLang="zh-CN" sz="1800" b="1" dirty="0"/>
              <a:t>AI</a:t>
            </a:r>
            <a:r>
              <a:rPr lang="zh-CN" altLang="en-US" sz="1800" b="1" dirty="0"/>
              <a:t>技术革命，但仍然存在很多问题：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知识储备能力不足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隐私数据安全性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推理算力成本高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endParaRPr lang="en-US" altLang="zh-CN" sz="1600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如何增强</a:t>
            </a:r>
            <a:r>
              <a:rPr lang="en-US" altLang="zh-CN" b="1" dirty="0"/>
              <a:t>LLM</a:t>
            </a:r>
            <a:r>
              <a:rPr lang="zh-CN" altLang="en-US" b="1" dirty="0"/>
              <a:t>知识的同时保护私域数据安全？</a:t>
            </a:r>
            <a:endParaRPr lang="en-US" altLang="zh-CN" b="1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通过外置数据和工具来增强</a:t>
            </a:r>
            <a:r>
              <a:rPr lang="en-US" altLang="zh-CN" b="1" dirty="0"/>
              <a:t>LLM</a:t>
            </a:r>
            <a:r>
              <a:rPr lang="zh-CN" altLang="en-US" b="1" dirty="0"/>
              <a:t>能力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F124EB-4BA0-274F-A184-8C8617CA99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96" y="1360170"/>
            <a:ext cx="7001939" cy="1934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D9B531-8DA4-1249-8B03-F66685269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96" y="3527139"/>
            <a:ext cx="6871212" cy="28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6AECAD-4922-AA4E-8CE7-C31A9BD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538BE-8FEF-C94C-883B-6B3A3114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59179" cy="4994910"/>
          </a:xfrm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的出现改变了人机交互方式，带来</a:t>
            </a:r>
            <a:r>
              <a:rPr lang="en-US" altLang="zh-CN" sz="1800" b="1" dirty="0"/>
              <a:t>AI</a:t>
            </a:r>
            <a:r>
              <a:rPr lang="zh-CN" altLang="en-US" sz="1800" b="1" dirty="0"/>
              <a:t>技术革命，但仍然存在很多问题：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知识储备能力不足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隐私数据安全性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推理算力成本高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endParaRPr lang="en-US" altLang="zh-CN" sz="1600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如何增强</a:t>
            </a:r>
            <a:r>
              <a:rPr lang="en-US" altLang="zh-CN" b="1" dirty="0"/>
              <a:t>LLM</a:t>
            </a:r>
            <a:r>
              <a:rPr lang="zh-CN" altLang="en-US" b="1" dirty="0"/>
              <a:t>知识的同时保护私域数据安全？</a:t>
            </a:r>
            <a:endParaRPr lang="en-US" altLang="zh-CN" b="1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通过外置数据和工具来增强</a:t>
            </a:r>
            <a:r>
              <a:rPr lang="en-US" altLang="zh-CN" b="1" dirty="0"/>
              <a:t>LLM</a:t>
            </a:r>
            <a:r>
              <a:rPr lang="zh-CN" altLang="en-US" b="1" dirty="0"/>
              <a:t>能力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4D2400-45D6-D048-994B-EA1060327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47" y="3732604"/>
            <a:ext cx="7001939" cy="2004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093EA5-62B3-A544-B93E-D66BAE9B1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47" y="1360170"/>
            <a:ext cx="7001939" cy="193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30427</TotalTime>
  <Words>2599</Words>
  <Application>Microsoft Macintosh PowerPoint</Application>
  <PresentationFormat>自定义</PresentationFormat>
  <Paragraphs>234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Question？</vt:lpstr>
      <vt:lpstr>PowerPoint 演示文稿</vt:lpstr>
      <vt:lpstr>大模型时代的机遇</vt:lpstr>
      <vt:lpstr>大模型时代的机遇</vt:lpstr>
      <vt:lpstr>大模型时代的机遇</vt:lpstr>
      <vt:lpstr>大模型遇到向量检索</vt:lpstr>
      <vt:lpstr>大模型遇到向量检索</vt:lpstr>
      <vt:lpstr>大模型遇到向量数据库</vt:lpstr>
      <vt:lpstr>大模型遇到向量数据库</vt:lpstr>
      <vt:lpstr>大模型场景 - 向量检索的挑战</vt:lpstr>
      <vt:lpstr>腾讯云 Vector-DB</vt:lpstr>
      <vt:lpstr>广告时间？</vt:lpstr>
      <vt:lpstr>PowerPoint 演示文稿</vt:lpstr>
      <vt:lpstr>大模型场景基本应用</vt:lpstr>
      <vt:lpstr>Vector-DB 对大模型的价值</vt:lpstr>
      <vt:lpstr>大模型应用挑战1：幻觉现象 </vt:lpstr>
      <vt:lpstr>大模型应用挑战3：记忆能力</vt:lpstr>
      <vt:lpstr>基于Vector-DB 的 RAG 成为业界标准</vt:lpstr>
      <vt:lpstr>基于Vector-DB 的 RAG 成为业界标准</vt:lpstr>
      <vt:lpstr>基于Vector-DB 的 RAG 两大类型</vt:lpstr>
      <vt:lpstr>PowerPoint 演示文稿</vt:lpstr>
      <vt:lpstr>图像相似性搜索</vt:lpstr>
      <vt:lpstr>视频相似性搜索</vt:lpstr>
      <vt:lpstr>视频相似性搜索</vt:lpstr>
      <vt:lpstr>音频相似度搜索</vt:lpstr>
      <vt:lpstr>音频相似度搜索</vt:lpstr>
      <vt:lpstr>推荐系统 Recommendation System</vt:lpstr>
      <vt:lpstr>推荐系统 Recommendation System</vt:lpstr>
      <vt:lpstr>问答系统 QA Chatbot</vt:lpstr>
      <vt:lpstr>问答系统 QA Chatbot</vt:lpstr>
      <vt:lpstr>PowerPoint 演示文稿</vt:lpstr>
      <vt:lpstr>思考</vt:lpstr>
      <vt:lpstr>思考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10100</cp:revision>
  <cp:lastPrinted>2023-09-08T09:14:01Z</cp:lastPrinted>
  <dcterms:created xsi:type="dcterms:W3CDTF">2020-08-28T08:44:19Z</dcterms:created>
  <dcterms:modified xsi:type="dcterms:W3CDTF">2024-02-07T02:05:03Z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